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3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4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5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6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7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8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9" r:id="rId5"/>
    <p:sldId id="286" r:id="rId6"/>
    <p:sldId id="294" r:id="rId7"/>
    <p:sldId id="295" r:id="rId8"/>
    <p:sldId id="293" r:id="rId9"/>
    <p:sldId id="296" r:id="rId10"/>
    <p:sldId id="298" r:id="rId11"/>
    <p:sldId id="299" r:id="rId12"/>
    <p:sldId id="300" r:id="rId13"/>
    <p:sldId id="301" r:id="rId14"/>
    <p:sldId id="271" r:id="rId15"/>
    <p:sldId id="29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6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7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elcome\Desktop\Project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elcome\Desktop\Project%20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elcome\Desktop\Project%20Dat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2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3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4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% Sales contribution (ALIDAC)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'Sales Contribution'!$H$72</c:f>
              <c:strCache>
                <c:ptCount val="1"/>
                <c:pt idx="0">
                  <c:v>% contribution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Contribution'!$B$73:$B$99</c:f>
              <c:strCache>
                <c:ptCount val="27"/>
                <c:pt idx="0">
                  <c:v>R-Loc D TAB's</c:v>
                </c:pt>
                <c:pt idx="1">
                  <c:v>Imol Plus TAB</c:v>
                </c:pt>
                <c:pt idx="2">
                  <c:v>Imol SYP</c:v>
                </c:pt>
                <c:pt idx="3">
                  <c:v>Thrombophob OINT</c:v>
                </c:pt>
                <c:pt idx="4">
                  <c:v>R Loc INJ</c:v>
                </c:pt>
                <c:pt idx="5">
                  <c:v>Etogesic ER TAB's</c:v>
                </c:pt>
                <c:pt idx="6">
                  <c:v>Penegra 25mg TAB</c:v>
                </c:pt>
                <c:pt idx="7">
                  <c:v>Thrombophob GEL</c:v>
                </c:pt>
                <c:pt idx="8">
                  <c:v>Etogesic 400mg TAB's</c:v>
                </c:pt>
                <c:pt idx="9">
                  <c:v>Iladac 10mg TAB's</c:v>
                </c:pt>
                <c:pt idx="10">
                  <c:v>Penegra 50mg TAB</c:v>
                </c:pt>
                <c:pt idx="11">
                  <c:v>Penegra Xpress TAB's</c:v>
                </c:pt>
                <c:pt idx="12">
                  <c:v>Sustanon 250mg INJ</c:v>
                </c:pt>
                <c:pt idx="13">
                  <c:v>Ivoral Forte TAB's</c:v>
                </c:pt>
                <c:pt idx="14">
                  <c:v>Thromboscar GEL</c:v>
                </c:pt>
                <c:pt idx="15">
                  <c:v>Dexona 6mg TAB's</c:v>
                </c:pt>
                <c:pt idx="16">
                  <c:v>Neurotrat NP Tab's</c:v>
                </c:pt>
                <c:pt idx="17">
                  <c:v>Iladac DSR CAP's</c:v>
                </c:pt>
                <c:pt idx="18">
                  <c:v>Deca Durabol IN 50mg</c:v>
                </c:pt>
                <c:pt idx="19">
                  <c:v>Etogesic MR TAB's</c:v>
                </c:pt>
                <c:pt idx="20">
                  <c:v>Sustanon 100mg INJ</c:v>
                </c:pt>
                <c:pt idx="21">
                  <c:v>Deca Durabol IN 25mg</c:v>
                </c:pt>
                <c:pt idx="22">
                  <c:v>Ocid L CAP's</c:v>
                </c:pt>
                <c:pt idx="23">
                  <c:v>Iladac L TAB's</c:v>
                </c:pt>
                <c:pt idx="24">
                  <c:v>Neurotrat LM Tab's</c:v>
                </c:pt>
                <c:pt idx="25">
                  <c:v>Neurotrat LM Tab's</c:v>
                </c:pt>
                <c:pt idx="26">
                  <c:v>Ocid DSR CAP's</c:v>
                </c:pt>
              </c:strCache>
            </c:strRef>
          </c:cat>
          <c:val>
            <c:numRef>
              <c:f>'Sales Contribution'!$H$73:$H$99</c:f>
              <c:numCache>
                <c:formatCode>0.00</c:formatCode>
                <c:ptCount val="27"/>
                <c:pt idx="0">
                  <c:v>29.707184201566221</c:v>
                </c:pt>
                <c:pt idx="1">
                  <c:v>19.816138917262514</c:v>
                </c:pt>
                <c:pt idx="2">
                  <c:v>14.419475655430711</c:v>
                </c:pt>
                <c:pt idx="3">
                  <c:v>9.8059244126659859</c:v>
                </c:pt>
                <c:pt idx="4">
                  <c:v>9.5335376234252642</c:v>
                </c:pt>
                <c:pt idx="5">
                  <c:v>8.171603677221654</c:v>
                </c:pt>
                <c:pt idx="6">
                  <c:v>1.5491998638066053</c:v>
                </c:pt>
                <c:pt idx="7">
                  <c:v>1.3789581205311543</c:v>
                </c:pt>
                <c:pt idx="8">
                  <c:v>1.2597889002383384</c:v>
                </c:pt>
                <c:pt idx="9">
                  <c:v>0.62989445011916922</c:v>
                </c:pt>
                <c:pt idx="10">
                  <c:v>0.62989445011916922</c:v>
                </c:pt>
                <c:pt idx="11">
                  <c:v>0.47667688117126322</c:v>
                </c:pt>
                <c:pt idx="12">
                  <c:v>0.40858018386108275</c:v>
                </c:pt>
                <c:pt idx="13">
                  <c:v>0.30643513789581206</c:v>
                </c:pt>
                <c:pt idx="14">
                  <c:v>0.30643513789581206</c:v>
                </c:pt>
                <c:pt idx="15">
                  <c:v>0.25536261491317669</c:v>
                </c:pt>
                <c:pt idx="16">
                  <c:v>0.25536261491317669</c:v>
                </c:pt>
                <c:pt idx="17">
                  <c:v>0.22131426625808648</c:v>
                </c:pt>
                <c:pt idx="18">
                  <c:v>0.20429009193054137</c:v>
                </c:pt>
                <c:pt idx="19">
                  <c:v>0.20429009193054137</c:v>
                </c:pt>
                <c:pt idx="20">
                  <c:v>0.15321756894790603</c:v>
                </c:pt>
                <c:pt idx="21">
                  <c:v>0.10214504596527069</c:v>
                </c:pt>
                <c:pt idx="22">
                  <c:v>8.5120871637725568E-2</c:v>
                </c:pt>
                <c:pt idx="23">
                  <c:v>6.8096697310180448E-2</c:v>
                </c:pt>
                <c:pt idx="24">
                  <c:v>5.1072522982635343E-2</c:v>
                </c:pt>
                <c:pt idx="25">
                  <c:v>0</c:v>
                </c:pt>
                <c:pt idx="2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63-4F03-931C-24ECF17413C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789020304"/>
        <c:axId val="1789019888"/>
      </c:barChart>
      <c:catAx>
        <c:axId val="178902030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Product Name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9019888"/>
        <c:crosses val="autoZero"/>
        <c:auto val="1"/>
        <c:lblAlgn val="ctr"/>
        <c:lblOffset val="100"/>
        <c:noMultiLvlLbl val="0"/>
      </c:catAx>
      <c:valAx>
        <c:axId val="17890198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% 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9020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Stock Outs (ALIDAC)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'Inventory Optimization'!$O$75</c:f>
              <c:strCache>
                <c:ptCount val="1"/>
                <c:pt idx="0">
                  <c:v>Stock Outs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'Inventory Optimization'!$B$76:$B$102</c:f>
              <c:strCache>
                <c:ptCount val="27"/>
                <c:pt idx="0">
                  <c:v>Etogesic ER TAB's</c:v>
                </c:pt>
                <c:pt idx="1">
                  <c:v>Deca Durabol IN 25mg</c:v>
                </c:pt>
                <c:pt idx="2">
                  <c:v>Deca Durabol IN 50mg</c:v>
                </c:pt>
                <c:pt idx="3">
                  <c:v>Dexona 6mg TAB's</c:v>
                </c:pt>
                <c:pt idx="4">
                  <c:v>Etogesic 400mg TAB's</c:v>
                </c:pt>
                <c:pt idx="5">
                  <c:v>Iladac L TAB's</c:v>
                </c:pt>
                <c:pt idx="6">
                  <c:v>Neurotrat LM Tab's</c:v>
                </c:pt>
                <c:pt idx="7">
                  <c:v>Neurotrat LM Tab's</c:v>
                </c:pt>
                <c:pt idx="8">
                  <c:v>Neurotrat NP Tab's</c:v>
                </c:pt>
                <c:pt idx="9">
                  <c:v>Ocid DSR CAP's</c:v>
                </c:pt>
                <c:pt idx="10">
                  <c:v>Penegra 25mg TAB</c:v>
                </c:pt>
                <c:pt idx="11">
                  <c:v>R Loc INJ</c:v>
                </c:pt>
                <c:pt idx="12">
                  <c:v>Etogesic MR TAB's</c:v>
                </c:pt>
                <c:pt idx="13">
                  <c:v>Iladac 10mg TAB's</c:v>
                </c:pt>
                <c:pt idx="14">
                  <c:v>Iladac DSR CAP's</c:v>
                </c:pt>
                <c:pt idx="15">
                  <c:v>Imol Plus TAB</c:v>
                </c:pt>
                <c:pt idx="16">
                  <c:v>Imol SYP</c:v>
                </c:pt>
                <c:pt idx="17">
                  <c:v>Ivoral Forte TAB's</c:v>
                </c:pt>
                <c:pt idx="18">
                  <c:v>Ocid L CAP's</c:v>
                </c:pt>
                <c:pt idx="19">
                  <c:v>Penegra 50mg TAB</c:v>
                </c:pt>
                <c:pt idx="20">
                  <c:v>Penegra Xpress TAB's</c:v>
                </c:pt>
                <c:pt idx="21">
                  <c:v>R-Loc D TAB's</c:v>
                </c:pt>
                <c:pt idx="22">
                  <c:v>Sustanon 100mg INJ</c:v>
                </c:pt>
                <c:pt idx="23">
                  <c:v>Sustanon 250mg INJ</c:v>
                </c:pt>
                <c:pt idx="24">
                  <c:v>Thrombophob GEL</c:v>
                </c:pt>
                <c:pt idx="25">
                  <c:v>Thrombophob OINT</c:v>
                </c:pt>
                <c:pt idx="26">
                  <c:v>Thromboscar GEL</c:v>
                </c:pt>
              </c:strCache>
            </c:strRef>
          </c:cat>
          <c:val>
            <c:numRef>
              <c:f>'Inventory Optimization'!$O$76:$O$102</c:f>
              <c:numCache>
                <c:formatCode>General</c:formatCode>
                <c:ptCount val="27"/>
                <c:pt idx="0">
                  <c:v>4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2B-4F58-814D-73723D509DB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84256656"/>
        <c:axId val="1784266224"/>
      </c:barChart>
      <c:catAx>
        <c:axId val="1784256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66224"/>
        <c:crosses val="autoZero"/>
        <c:auto val="1"/>
        <c:lblAlgn val="ctr"/>
        <c:lblOffset val="100"/>
        <c:noMultiLvlLbl val="0"/>
      </c:catAx>
      <c:valAx>
        <c:axId val="17842662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5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Manufacturer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'Manufacturer Comparision'!$A$2</c:f>
              <c:strCache>
                <c:ptCount val="1"/>
                <c:pt idx="0">
                  <c:v>ETHNOR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'Manufacturer Comparision'!$B$1:$M$1</c:f>
              <c:strCache>
                <c:ptCount val="12"/>
                <c:pt idx="0">
                  <c:v>Total Opening value (Jan)</c:v>
                </c:pt>
                <c:pt idx="1">
                  <c:v>Total Opening value (Feb)</c:v>
                </c:pt>
                <c:pt idx="2">
                  <c:v>Total Opening value (Mar)</c:v>
                </c:pt>
                <c:pt idx="3">
                  <c:v>Total Opening value (Apr)</c:v>
                </c:pt>
                <c:pt idx="4">
                  <c:v>Total Sales Value (Jan)</c:v>
                </c:pt>
                <c:pt idx="5">
                  <c:v>Total Sales Value (Feb)</c:v>
                </c:pt>
                <c:pt idx="6">
                  <c:v>Total Sales Value (Mar)</c:v>
                </c:pt>
                <c:pt idx="7">
                  <c:v>Total Sales Value (Apr)</c:v>
                </c:pt>
                <c:pt idx="8">
                  <c:v>Total Closing Value (Jan)</c:v>
                </c:pt>
                <c:pt idx="9">
                  <c:v>Total Closing Value (Feb)</c:v>
                </c:pt>
                <c:pt idx="10">
                  <c:v>Total Closing value (Mar)</c:v>
                </c:pt>
                <c:pt idx="11">
                  <c:v>Total Closing value (Apr)</c:v>
                </c:pt>
              </c:strCache>
            </c:strRef>
          </c:cat>
          <c:val>
            <c:numRef>
              <c:f>'Manufacturer Comparision'!$B$2:$M$2</c:f>
              <c:numCache>
                <c:formatCode>"₹"\ #,##0.00</c:formatCode>
                <c:ptCount val="12"/>
                <c:pt idx="0">
                  <c:v>86275.48</c:v>
                </c:pt>
                <c:pt idx="1">
                  <c:v>100325.55</c:v>
                </c:pt>
                <c:pt idx="2">
                  <c:v>124126.39</c:v>
                </c:pt>
                <c:pt idx="3">
                  <c:v>125155.42</c:v>
                </c:pt>
                <c:pt idx="4">
                  <c:v>77211.679999999993</c:v>
                </c:pt>
                <c:pt idx="5">
                  <c:v>72389.61</c:v>
                </c:pt>
                <c:pt idx="6">
                  <c:v>81977.17</c:v>
                </c:pt>
                <c:pt idx="7">
                  <c:v>86382.24</c:v>
                </c:pt>
                <c:pt idx="8">
                  <c:v>100325.55</c:v>
                </c:pt>
                <c:pt idx="9">
                  <c:v>124126.39</c:v>
                </c:pt>
                <c:pt idx="10">
                  <c:v>125155.42</c:v>
                </c:pt>
                <c:pt idx="11">
                  <c:v>101838.78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957-4946-8E7D-E0FA71BBAB45}"/>
            </c:ext>
          </c:extLst>
        </c:ser>
        <c:ser>
          <c:idx val="1"/>
          <c:order val="1"/>
          <c:tx>
            <c:strRef>
              <c:f>'Manufacturer Comparision'!$A$3</c:f>
              <c:strCache>
                <c:ptCount val="1"/>
                <c:pt idx="0">
                  <c:v>EMCURE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'Manufacturer Comparision'!$B$1:$M$1</c:f>
              <c:strCache>
                <c:ptCount val="12"/>
                <c:pt idx="0">
                  <c:v>Total Opening value (Jan)</c:v>
                </c:pt>
                <c:pt idx="1">
                  <c:v>Total Opening value (Feb)</c:v>
                </c:pt>
                <c:pt idx="2">
                  <c:v>Total Opening value (Mar)</c:v>
                </c:pt>
                <c:pt idx="3">
                  <c:v>Total Opening value (Apr)</c:v>
                </c:pt>
                <c:pt idx="4">
                  <c:v>Total Sales Value (Jan)</c:v>
                </c:pt>
                <c:pt idx="5">
                  <c:v>Total Sales Value (Feb)</c:v>
                </c:pt>
                <c:pt idx="6">
                  <c:v>Total Sales Value (Mar)</c:v>
                </c:pt>
                <c:pt idx="7">
                  <c:v>Total Sales Value (Apr)</c:v>
                </c:pt>
                <c:pt idx="8">
                  <c:v>Total Closing Value (Jan)</c:v>
                </c:pt>
                <c:pt idx="9">
                  <c:v>Total Closing Value (Feb)</c:v>
                </c:pt>
                <c:pt idx="10">
                  <c:v>Total Closing value (Mar)</c:v>
                </c:pt>
                <c:pt idx="11">
                  <c:v>Total Closing value (Apr)</c:v>
                </c:pt>
              </c:strCache>
            </c:strRef>
          </c:cat>
          <c:val>
            <c:numRef>
              <c:f>'Manufacturer Comparision'!$B$3:$M$3</c:f>
              <c:numCache>
                <c:formatCode>"₹"\ #,##0.00</c:formatCode>
                <c:ptCount val="12"/>
                <c:pt idx="0">
                  <c:v>362792.2</c:v>
                </c:pt>
                <c:pt idx="1">
                  <c:v>308696.02</c:v>
                </c:pt>
                <c:pt idx="2">
                  <c:v>292034.75</c:v>
                </c:pt>
                <c:pt idx="3">
                  <c:v>317801.65999999997</c:v>
                </c:pt>
                <c:pt idx="4">
                  <c:v>439458.22</c:v>
                </c:pt>
                <c:pt idx="5">
                  <c:v>299323.40999999997</c:v>
                </c:pt>
                <c:pt idx="6">
                  <c:v>381256.01</c:v>
                </c:pt>
                <c:pt idx="7">
                  <c:v>487859.79</c:v>
                </c:pt>
                <c:pt idx="8">
                  <c:v>308696.02</c:v>
                </c:pt>
                <c:pt idx="9">
                  <c:v>292034.75</c:v>
                </c:pt>
                <c:pt idx="10">
                  <c:v>317801.65999999997</c:v>
                </c:pt>
                <c:pt idx="11">
                  <c:v>151656.15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957-4946-8E7D-E0FA71BBAB45}"/>
            </c:ext>
          </c:extLst>
        </c:ser>
        <c:ser>
          <c:idx val="2"/>
          <c:order val="2"/>
          <c:tx>
            <c:strRef>
              <c:f>'Manufacturer Comparision'!$A$4</c:f>
              <c:strCache>
                <c:ptCount val="1"/>
                <c:pt idx="0">
                  <c:v>MICROLABS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'Manufacturer Comparision'!$B$1:$M$1</c:f>
              <c:strCache>
                <c:ptCount val="12"/>
                <c:pt idx="0">
                  <c:v>Total Opening value (Jan)</c:v>
                </c:pt>
                <c:pt idx="1">
                  <c:v>Total Opening value (Feb)</c:v>
                </c:pt>
                <c:pt idx="2">
                  <c:v>Total Opening value (Mar)</c:v>
                </c:pt>
                <c:pt idx="3">
                  <c:v>Total Opening value (Apr)</c:v>
                </c:pt>
                <c:pt idx="4">
                  <c:v>Total Sales Value (Jan)</c:v>
                </c:pt>
                <c:pt idx="5">
                  <c:v>Total Sales Value (Feb)</c:v>
                </c:pt>
                <c:pt idx="6">
                  <c:v>Total Sales Value (Mar)</c:v>
                </c:pt>
                <c:pt idx="7">
                  <c:v>Total Sales Value (Apr)</c:v>
                </c:pt>
                <c:pt idx="8">
                  <c:v>Total Closing Value (Jan)</c:v>
                </c:pt>
                <c:pt idx="9">
                  <c:v>Total Closing Value (Feb)</c:v>
                </c:pt>
                <c:pt idx="10">
                  <c:v>Total Closing value (Mar)</c:v>
                </c:pt>
                <c:pt idx="11">
                  <c:v>Total Closing value (Apr)</c:v>
                </c:pt>
              </c:strCache>
            </c:strRef>
          </c:cat>
          <c:val>
            <c:numRef>
              <c:f>'Manufacturer Comparision'!$B$4:$M$4</c:f>
              <c:numCache>
                <c:formatCode>"₹"\ #,##0.00</c:formatCode>
                <c:ptCount val="12"/>
                <c:pt idx="0">
                  <c:v>147581.64000000001</c:v>
                </c:pt>
                <c:pt idx="1">
                  <c:v>129904.08</c:v>
                </c:pt>
                <c:pt idx="2">
                  <c:v>129173.56</c:v>
                </c:pt>
                <c:pt idx="3">
                  <c:v>123511.17</c:v>
                </c:pt>
                <c:pt idx="4">
                  <c:v>87023</c:v>
                </c:pt>
                <c:pt idx="5">
                  <c:v>68791.12</c:v>
                </c:pt>
                <c:pt idx="6">
                  <c:v>91032.05</c:v>
                </c:pt>
                <c:pt idx="7">
                  <c:v>73134.399999999994</c:v>
                </c:pt>
                <c:pt idx="8">
                  <c:v>129904.08</c:v>
                </c:pt>
                <c:pt idx="9">
                  <c:v>129173.56</c:v>
                </c:pt>
                <c:pt idx="10">
                  <c:v>123511.17</c:v>
                </c:pt>
                <c:pt idx="11">
                  <c:v>109682.21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957-4946-8E7D-E0FA71BBAB45}"/>
            </c:ext>
          </c:extLst>
        </c:ser>
        <c:ser>
          <c:idx val="3"/>
          <c:order val="3"/>
          <c:tx>
            <c:strRef>
              <c:f>'Manufacturer Comparision'!$A$5</c:f>
              <c:strCache>
                <c:ptCount val="1"/>
                <c:pt idx="0">
                  <c:v>ALIDAC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'Manufacturer Comparision'!$B$1:$M$1</c:f>
              <c:strCache>
                <c:ptCount val="12"/>
                <c:pt idx="0">
                  <c:v>Total Opening value (Jan)</c:v>
                </c:pt>
                <c:pt idx="1">
                  <c:v>Total Opening value (Feb)</c:v>
                </c:pt>
                <c:pt idx="2">
                  <c:v>Total Opening value (Mar)</c:v>
                </c:pt>
                <c:pt idx="3">
                  <c:v>Total Opening value (Apr)</c:v>
                </c:pt>
                <c:pt idx="4">
                  <c:v>Total Sales Value (Jan)</c:v>
                </c:pt>
                <c:pt idx="5">
                  <c:v>Total Sales Value (Feb)</c:v>
                </c:pt>
                <c:pt idx="6">
                  <c:v>Total Sales Value (Mar)</c:v>
                </c:pt>
                <c:pt idx="7">
                  <c:v>Total Sales Value (Apr)</c:v>
                </c:pt>
                <c:pt idx="8">
                  <c:v>Total Closing Value (Jan)</c:v>
                </c:pt>
                <c:pt idx="9">
                  <c:v>Total Closing Value (Feb)</c:v>
                </c:pt>
                <c:pt idx="10">
                  <c:v>Total Closing value (Mar)</c:v>
                </c:pt>
                <c:pt idx="11">
                  <c:v>Total Closing value (Apr)</c:v>
                </c:pt>
              </c:strCache>
            </c:strRef>
          </c:cat>
          <c:val>
            <c:numRef>
              <c:f>'Manufacturer Comparision'!$B$5:$M$5</c:f>
              <c:numCache>
                <c:formatCode>"₹"\ #,##0.00</c:formatCode>
                <c:ptCount val="12"/>
                <c:pt idx="0">
                  <c:v>166400.54</c:v>
                </c:pt>
                <c:pt idx="1">
                  <c:v>167055.35</c:v>
                </c:pt>
                <c:pt idx="2">
                  <c:v>148937.19</c:v>
                </c:pt>
                <c:pt idx="3">
                  <c:v>140415.89000000001</c:v>
                </c:pt>
                <c:pt idx="4">
                  <c:v>65821.990000000005</c:v>
                </c:pt>
                <c:pt idx="5">
                  <c:v>51479.93</c:v>
                </c:pt>
                <c:pt idx="6">
                  <c:v>88637.31</c:v>
                </c:pt>
                <c:pt idx="7">
                  <c:v>78353.38</c:v>
                </c:pt>
                <c:pt idx="8">
                  <c:v>167055.35</c:v>
                </c:pt>
                <c:pt idx="9">
                  <c:v>151231.42000000001</c:v>
                </c:pt>
                <c:pt idx="10">
                  <c:v>140415.89000000001</c:v>
                </c:pt>
                <c:pt idx="11">
                  <c:v>115965.31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957-4946-8E7D-E0FA71BBAB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56424992"/>
        <c:axId val="1556430400"/>
      </c:barChart>
      <c:catAx>
        <c:axId val="1556424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6430400"/>
        <c:crosses val="autoZero"/>
        <c:auto val="1"/>
        <c:lblAlgn val="ctr"/>
        <c:lblOffset val="100"/>
        <c:noMultiLvlLbl val="0"/>
      </c:catAx>
      <c:valAx>
        <c:axId val="1556430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₹&quot;\ 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6424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% Change in Sales (EMCURE)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'Sales Distribution'!$N$2</c:f>
              <c:strCache>
                <c:ptCount val="1"/>
                <c:pt idx="0">
                  <c:v>% Change (EMCURE)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Distribution'!$M$3:$M$6</c:f>
              <c:strCache>
                <c:ptCount val="4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</c:strCache>
            </c:strRef>
          </c:cat>
          <c:val>
            <c:numRef>
              <c:f>'Sales Distribution'!$N$3:$N$6</c:f>
              <c:numCache>
                <c:formatCode>0.00</c:formatCode>
                <c:ptCount val="4"/>
                <c:pt idx="0">
                  <c:v>0</c:v>
                </c:pt>
                <c:pt idx="1">
                  <c:v>-31.888084833183918</c:v>
                </c:pt>
                <c:pt idx="2">
                  <c:v>27.372600091653389</c:v>
                </c:pt>
                <c:pt idx="3">
                  <c:v>27.961206434490034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069-4406-A3A9-FD2F77103BC0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84257072"/>
        <c:axId val="1784265392"/>
      </c:lineChart>
      <c:catAx>
        <c:axId val="1784257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65392"/>
        <c:crosses val="autoZero"/>
        <c:auto val="1"/>
        <c:lblAlgn val="ctr"/>
        <c:lblOffset val="100"/>
        <c:noMultiLvlLbl val="0"/>
      </c:catAx>
      <c:valAx>
        <c:axId val="1784265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57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% Change in Sales (ETHNOR)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'Sales Distribution'!$J$2</c:f>
              <c:strCache>
                <c:ptCount val="1"/>
                <c:pt idx="0">
                  <c:v>% Change (ETHNOR)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Distribution'!$I$3:$I$6</c:f>
              <c:strCache>
                <c:ptCount val="4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</c:strCache>
            </c:strRef>
          </c:cat>
          <c:val>
            <c:numRef>
              <c:f>'Sales Distribution'!$J$3:$J$6</c:f>
              <c:numCache>
                <c:formatCode>0.00</c:formatCode>
                <c:ptCount val="4"/>
                <c:pt idx="0">
                  <c:v>0</c:v>
                </c:pt>
                <c:pt idx="1">
                  <c:v>-6.2452597845299991</c:v>
                </c:pt>
                <c:pt idx="2">
                  <c:v>13.244386867120845</c:v>
                </c:pt>
                <c:pt idx="3">
                  <c:v>5.3735326554942153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E5-4508-8CA6-7FCB3D7518A9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84268720"/>
        <c:axId val="1784276208"/>
      </c:lineChart>
      <c:catAx>
        <c:axId val="1784268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76208"/>
        <c:crosses val="autoZero"/>
        <c:auto val="1"/>
        <c:lblAlgn val="ctr"/>
        <c:lblOffset val="100"/>
        <c:noMultiLvlLbl val="0"/>
      </c:catAx>
      <c:valAx>
        <c:axId val="1784276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68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'Sales Distribution'!$R$2</c:f>
              <c:strCache>
                <c:ptCount val="1"/>
                <c:pt idx="0">
                  <c:v>% Change (MICROLABS)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Distribution'!$Q$3:$Q$6</c:f>
              <c:strCache>
                <c:ptCount val="4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</c:strCache>
            </c:strRef>
          </c:cat>
          <c:val>
            <c:numRef>
              <c:f>'Sales Distribution'!$R$3:$R$6</c:f>
              <c:numCache>
                <c:formatCode>0.00</c:formatCode>
                <c:ptCount val="4"/>
                <c:pt idx="0">
                  <c:v>0</c:v>
                </c:pt>
                <c:pt idx="1">
                  <c:v>-20.950645231720355</c:v>
                </c:pt>
                <c:pt idx="2">
                  <c:v>32.331106107881382</c:v>
                </c:pt>
                <c:pt idx="3">
                  <c:v>-19.660822754183837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1AD-4CF0-9DB6-8A12B5CB6D19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84265808"/>
        <c:axId val="1784269136"/>
      </c:lineChart>
      <c:catAx>
        <c:axId val="1784265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69136"/>
        <c:crosses val="autoZero"/>
        <c:auto val="1"/>
        <c:lblAlgn val="ctr"/>
        <c:lblOffset val="100"/>
        <c:noMultiLvlLbl val="0"/>
      </c:catAx>
      <c:valAx>
        <c:axId val="1784269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6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'Sales Distribution'!$V$2</c:f>
              <c:strCache>
                <c:ptCount val="1"/>
                <c:pt idx="0">
                  <c:v>% Change (ALIDAC)</c:v>
                </c:pt>
              </c:strCache>
            </c:strRef>
          </c:tx>
          <c:spPr>
            <a:ln w="28575" cap="rnd">
              <a:solidFill>
                <a:schemeClr val="dk1">
                  <a:tint val="885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dk1">
                  <a:tint val="88500"/>
                </a:schemeClr>
              </a:solidFill>
              <a:ln w="9525">
                <a:solidFill>
                  <a:schemeClr val="dk1">
                    <a:tint val="885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Distribution'!$U$3:$U$6</c:f>
              <c:strCache>
                <c:ptCount val="4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</c:strCache>
            </c:strRef>
          </c:cat>
          <c:val>
            <c:numRef>
              <c:f>'Sales Distribution'!$V$3:$V$6</c:f>
              <c:numCache>
                <c:formatCode>0.00</c:formatCode>
                <c:ptCount val="4"/>
                <c:pt idx="0">
                  <c:v>0</c:v>
                </c:pt>
                <c:pt idx="1">
                  <c:v>-21.789161950284402</c:v>
                </c:pt>
                <c:pt idx="2">
                  <c:v>72.178380972934491</c:v>
                </c:pt>
                <c:pt idx="3">
                  <c:v>-11.602258687679029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7F4-4FB7-93AC-6D74EAF090E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86403488"/>
        <c:axId val="1786408896"/>
      </c:lineChart>
      <c:catAx>
        <c:axId val="1786403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6408896"/>
        <c:crosses val="autoZero"/>
        <c:auto val="1"/>
        <c:lblAlgn val="ctr"/>
        <c:lblOffset val="100"/>
        <c:noMultiLvlLbl val="0"/>
      </c:catAx>
      <c:valAx>
        <c:axId val="1786408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6403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Total Sales Analysis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'Sales Distribution'!$B$2</c:f>
              <c:strCache>
                <c:ptCount val="1"/>
                <c:pt idx="0">
                  <c:v>ETHNOR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Distribution'!$A$3:$A$6</c:f>
              <c:strCache>
                <c:ptCount val="4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</c:strCache>
            </c:strRef>
          </c:cat>
          <c:val>
            <c:numRef>
              <c:f>'Sales Distribution'!$B$3:$B$6</c:f>
              <c:numCache>
                <c:formatCode>"₹"\ #,##0.00</c:formatCode>
                <c:ptCount val="4"/>
                <c:pt idx="0">
                  <c:v>77211.679999999993</c:v>
                </c:pt>
                <c:pt idx="1">
                  <c:v>72389.61</c:v>
                </c:pt>
                <c:pt idx="2">
                  <c:v>81977.17</c:v>
                </c:pt>
                <c:pt idx="3">
                  <c:v>86382.24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B46-44CE-B021-DF140836DF18}"/>
            </c:ext>
          </c:extLst>
        </c:ser>
        <c:ser>
          <c:idx val="1"/>
          <c:order val="1"/>
          <c:tx>
            <c:strRef>
              <c:f>'Sales Distribution'!$C$2</c:f>
              <c:strCache>
                <c:ptCount val="1"/>
                <c:pt idx="0">
                  <c:v>EMCURE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Distribution'!$A$3:$A$6</c:f>
              <c:strCache>
                <c:ptCount val="4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</c:strCache>
            </c:strRef>
          </c:cat>
          <c:val>
            <c:numRef>
              <c:f>'Sales Distribution'!$C$3:$C$6</c:f>
              <c:numCache>
                <c:formatCode>"₹"\ #,##0.00</c:formatCode>
                <c:ptCount val="4"/>
                <c:pt idx="0">
                  <c:v>439458.22</c:v>
                </c:pt>
                <c:pt idx="1">
                  <c:v>299323.40999999997</c:v>
                </c:pt>
                <c:pt idx="2">
                  <c:v>381256.01</c:v>
                </c:pt>
                <c:pt idx="3">
                  <c:v>487859.79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B46-44CE-B021-DF140836DF18}"/>
            </c:ext>
          </c:extLst>
        </c:ser>
        <c:ser>
          <c:idx val="2"/>
          <c:order val="2"/>
          <c:tx>
            <c:strRef>
              <c:f>'Sales Distribution'!$D$2</c:f>
              <c:strCache>
                <c:ptCount val="1"/>
                <c:pt idx="0">
                  <c:v>MICROLABS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Distribution'!$A$3:$A$6</c:f>
              <c:strCache>
                <c:ptCount val="4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</c:strCache>
            </c:strRef>
          </c:cat>
          <c:val>
            <c:numRef>
              <c:f>'Sales Distribution'!$D$3:$D$6</c:f>
              <c:numCache>
                <c:formatCode>"₹"\ #,##0.00</c:formatCode>
                <c:ptCount val="4"/>
                <c:pt idx="0">
                  <c:v>87023</c:v>
                </c:pt>
                <c:pt idx="1">
                  <c:v>68791.12</c:v>
                </c:pt>
                <c:pt idx="2">
                  <c:v>91032.05</c:v>
                </c:pt>
                <c:pt idx="3">
                  <c:v>73134.399999999994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B46-44CE-B021-DF140836DF18}"/>
            </c:ext>
          </c:extLst>
        </c:ser>
        <c:ser>
          <c:idx val="3"/>
          <c:order val="3"/>
          <c:tx>
            <c:strRef>
              <c:f>'Sales Distribution'!$E$2</c:f>
              <c:strCache>
                <c:ptCount val="1"/>
                <c:pt idx="0">
                  <c:v>ALIDAC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Distribution'!$A$3:$A$6</c:f>
              <c:strCache>
                <c:ptCount val="4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</c:strCache>
            </c:strRef>
          </c:cat>
          <c:val>
            <c:numRef>
              <c:f>'Sales Distribution'!$E$3:$E$6</c:f>
              <c:numCache>
                <c:formatCode>"₹"\ #,##0.00</c:formatCode>
                <c:ptCount val="4"/>
                <c:pt idx="0">
                  <c:v>65821.990000000005</c:v>
                </c:pt>
                <c:pt idx="1">
                  <c:v>51479.93</c:v>
                </c:pt>
                <c:pt idx="2">
                  <c:v>88637.31</c:v>
                </c:pt>
                <c:pt idx="3">
                  <c:v>78353.38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B46-44CE-B021-DF140836DF18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86396416"/>
        <c:axId val="1786413888"/>
      </c:lineChart>
      <c:catAx>
        <c:axId val="1786396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6413888"/>
        <c:crosses val="autoZero"/>
        <c:auto val="1"/>
        <c:lblAlgn val="ctr"/>
        <c:lblOffset val="100"/>
        <c:noMultiLvlLbl val="0"/>
      </c:catAx>
      <c:valAx>
        <c:axId val="1786413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₹&quot;\ 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63964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Stock</a:t>
            </a:r>
            <a:r>
              <a:rPr lang="en-IN" baseline="0" dirty="0"/>
              <a:t> O</a:t>
            </a:r>
            <a:r>
              <a:rPr lang="en-IN" dirty="0"/>
              <a:t>uts (ETHNOR)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'Inventory Optimization'!$O$2</c:f>
              <c:strCache>
                <c:ptCount val="1"/>
                <c:pt idx="0">
                  <c:v>Stock Outs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'Inventory Optimization'!$B$3:$B$14</c:f>
              <c:strCache>
                <c:ptCount val="12"/>
                <c:pt idx="0">
                  <c:v>Stugeron TAB's</c:v>
                </c:pt>
                <c:pt idx="1">
                  <c:v>Ultracet semi TAB's</c:v>
                </c:pt>
                <c:pt idx="2">
                  <c:v>Sibelium 5 mg TAB's</c:v>
                </c:pt>
                <c:pt idx="3">
                  <c:v>Ultracet TAB's</c:v>
                </c:pt>
                <c:pt idx="4">
                  <c:v>Invokana 100mg TAB's</c:v>
                </c:pt>
                <c:pt idx="5">
                  <c:v>Sibelium 10 mg TAB's</c:v>
                </c:pt>
                <c:pt idx="6">
                  <c:v>Stugeron Forte TAB's</c:v>
                </c:pt>
                <c:pt idx="7">
                  <c:v>Stugeron Plus TAB's</c:v>
                </c:pt>
                <c:pt idx="8">
                  <c:v>Topamac 100 mg TAB's</c:v>
                </c:pt>
                <c:pt idx="9">
                  <c:v>Topamac 25 mg TAB's</c:v>
                </c:pt>
                <c:pt idx="10">
                  <c:v>Topamac 50 mg TAB's</c:v>
                </c:pt>
                <c:pt idx="11">
                  <c:v>Ultracet semi TAB's</c:v>
                </c:pt>
              </c:strCache>
            </c:strRef>
          </c:cat>
          <c:val>
            <c:numRef>
              <c:f>'Inventory Optimization'!$O$3:$O$14</c:f>
              <c:numCache>
                <c:formatCode>General</c:formatCode>
                <c:ptCount val="12"/>
                <c:pt idx="0">
                  <c:v>2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B5-4C3B-BFC1-01D831E86E3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56384640"/>
        <c:axId val="1556365920"/>
      </c:barChart>
      <c:catAx>
        <c:axId val="1556384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6365920"/>
        <c:crosses val="autoZero"/>
        <c:auto val="1"/>
        <c:lblAlgn val="ctr"/>
        <c:lblOffset val="100"/>
        <c:noMultiLvlLbl val="0"/>
      </c:catAx>
      <c:valAx>
        <c:axId val="155636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638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Stock Outs (EMCURE)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'Inventory Optimization'!$O$19</c:f>
              <c:strCache>
                <c:ptCount val="1"/>
                <c:pt idx="0">
                  <c:v>Stock Outs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'Inventory Optimization'!$B$20:$B$47</c:f>
              <c:strCache>
                <c:ptCount val="28"/>
                <c:pt idx="0">
                  <c:v>Orofer XT + Syrup</c:v>
                </c:pt>
                <c:pt idx="1">
                  <c:v>Orofer XT TAB's</c:v>
                </c:pt>
                <c:pt idx="2">
                  <c:v>Pause --XT TAB's</c:v>
                </c:pt>
                <c:pt idx="3">
                  <c:v>Calonat D3 TAB's</c:v>
                </c:pt>
                <c:pt idx="4">
                  <c:v>Dydrofem TAB's</c:v>
                </c:pt>
                <c:pt idx="5">
                  <c:v>Pause TAB 500mg</c:v>
                </c:pt>
                <c:pt idx="6">
                  <c:v>Xplode POWDER</c:v>
                </c:pt>
                <c:pt idx="7">
                  <c:v>Asomex TM TAB's</c:v>
                </c:pt>
                <c:pt idx="8">
                  <c:v>Dinor TAB's</c:v>
                </c:pt>
                <c:pt idx="9">
                  <c:v>Emcoril-DX Syrup</c:v>
                </c:pt>
                <c:pt idx="10">
                  <c:v>Induz CAP's</c:v>
                </c:pt>
                <c:pt idx="11">
                  <c:v>Orofer D3 TAB's</c:v>
                </c:pt>
                <c:pt idx="12">
                  <c:v>Orofer XT TAB's</c:v>
                </c:pt>
                <c:pt idx="13">
                  <c:v>Pause --MF TAB's</c:v>
                </c:pt>
                <c:pt idx="14">
                  <c:v>Asomex 2.5mg TAB's</c:v>
                </c:pt>
                <c:pt idx="15">
                  <c:v>Asomex 5mg TAB's</c:v>
                </c:pt>
                <c:pt idx="16">
                  <c:v>Asomex AT TAB's</c:v>
                </c:pt>
                <c:pt idx="17">
                  <c:v>Asomex D5 TAB's</c:v>
                </c:pt>
                <c:pt idx="18">
                  <c:v>Asomex LT TAB's</c:v>
                </c:pt>
                <c:pt idx="19">
                  <c:v>Asomex TM 5mg TAB's</c:v>
                </c:pt>
                <c:pt idx="20">
                  <c:v>Lactacyd LIQ</c:v>
                </c:pt>
                <c:pt idx="21">
                  <c:v>Pause INJ</c:v>
                </c:pt>
                <c:pt idx="22">
                  <c:v>Asomex AT 5mg TAB's</c:v>
                </c:pt>
                <c:pt idx="23">
                  <c:v>Asomex D TAB's</c:v>
                </c:pt>
                <c:pt idx="24">
                  <c:v>Mvista CAP's</c:v>
                </c:pt>
                <c:pt idx="25">
                  <c:v>Orofer CAP</c:v>
                </c:pt>
                <c:pt idx="26">
                  <c:v>Orofer XT DROPS</c:v>
                </c:pt>
                <c:pt idx="27">
                  <c:v>Orofer XT Total TAB'</c:v>
                </c:pt>
              </c:strCache>
            </c:strRef>
          </c:cat>
          <c:val>
            <c:numRef>
              <c:f>'Inventory Optimization'!$O$20:$O$47</c:f>
              <c:numCache>
                <c:formatCode>General</c:formatCode>
                <c:ptCount val="28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3</c:v>
                </c:pt>
                <c:pt idx="4">
                  <c:v>3</c:v>
                </c:pt>
                <c:pt idx="5">
                  <c:v>3</c:v>
                </c:pt>
                <c:pt idx="6">
                  <c:v>3</c:v>
                </c:pt>
                <c:pt idx="7">
                  <c:v>2</c:v>
                </c:pt>
                <c:pt idx="8">
                  <c:v>2</c:v>
                </c:pt>
                <c:pt idx="9">
                  <c:v>2</c:v>
                </c:pt>
                <c:pt idx="10">
                  <c:v>2</c:v>
                </c:pt>
                <c:pt idx="11">
                  <c:v>2</c:v>
                </c:pt>
                <c:pt idx="12">
                  <c:v>2</c:v>
                </c:pt>
                <c:pt idx="13">
                  <c:v>2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8D-4E5F-93CF-16A096D0CB3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84256656"/>
        <c:axId val="1784266224"/>
      </c:barChart>
      <c:catAx>
        <c:axId val="1784256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66224"/>
        <c:crosses val="autoZero"/>
        <c:auto val="1"/>
        <c:lblAlgn val="ctr"/>
        <c:lblOffset val="100"/>
        <c:noMultiLvlLbl val="0"/>
      </c:catAx>
      <c:valAx>
        <c:axId val="17842662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5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Stock Outs (MICROLABS)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'Inventory Optimization'!$O$52</c:f>
              <c:strCache>
                <c:ptCount val="1"/>
                <c:pt idx="0">
                  <c:v>Stock Outs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'Inventory Optimization'!$B$53:$B$70</c:f>
              <c:strCache>
                <c:ptCount val="18"/>
                <c:pt idx="0">
                  <c:v>Dolo 500mg TAB's</c:v>
                </c:pt>
                <c:pt idx="1">
                  <c:v>Microdox LBX CAP;s</c:v>
                </c:pt>
                <c:pt idx="2">
                  <c:v>Dolo 250mg SYRUP</c:v>
                </c:pt>
                <c:pt idx="3">
                  <c:v>Dolo DROPS</c:v>
                </c:pt>
                <c:pt idx="4">
                  <c:v>Irex SYRUP</c:v>
                </c:pt>
                <c:pt idx="5">
                  <c:v>Silybon SYRUP</c:v>
                </c:pt>
                <c:pt idx="6">
                  <c:v>Dolo 650mg TAB's</c:v>
                </c:pt>
                <c:pt idx="7">
                  <c:v>Dolo MF SUS</c:v>
                </c:pt>
                <c:pt idx="8">
                  <c:v>Dolo SUSPENSION</c:v>
                </c:pt>
                <c:pt idx="9">
                  <c:v>Ebast SYRUP</c:v>
                </c:pt>
                <c:pt idx="10">
                  <c:v>Ebast TAB's</c:v>
                </c:pt>
                <c:pt idx="11">
                  <c:v>Ebast-20mg TAB's</c:v>
                </c:pt>
                <c:pt idx="12">
                  <c:v>Ebast-DC TAB's</c:v>
                </c:pt>
                <c:pt idx="13">
                  <c:v>Ebast-M TAB's</c:v>
                </c:pt>
                <c:pt idx="14">
                  <c:v>Irex TAB's</c:v>
                </c:pt>
                <c:pt idx="15">
                  <c:v>Silybon 149mg TAB's</c:v>
                </c:pt>
                <c:pt idx="16">
                  <c:v>Silybon 70mg TAB's</c:v>
                </c:pt>
                <c:pt idx="17">
                  <c:v>Silybon Forte TAB's</c:v>
                </c:pt>
              </c:strCache>
            </c:strRef>
          </c:cat>
          <c:val>
            <c:numRef>
              <c:f>'Inventory Optimization'!$O$53:$O$70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7B-4F77-BF13-C3C533C107D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84256656"/>
        <c:axId val="1784266224"/>
      </c:barChart>
      <c:catAx>
        <c:axId val="1784256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66224"/>
        <c:crosses val="autoZero"/>
        <c:auto val="1"/>
        <c:lblAlgn val="ctr"/>
        <c:lblOffset val="100"/>
        <c:noMultiLvlLbl val="0"/>
      </c:catAx>
      <c:valAx>
        <c:axId val="17842662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425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BDBEE-1FDA-4F57-947F-5759FA6ABC55}" type="datetimeFigureOut">
              <a:rPr lang="en-US" smtClean="0"/>
              <a:t>6/27/2023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8C659-3DDB-48CB-A056-6A658A161B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6/27/2023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137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438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6/27/2023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2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rofessionals collaborating at a table over a laptop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5000" dirty="0">
                <a:solidFill>
                  <a:schemeClr val="bg1"/>
                </a:solidFill>
              </a:rPr>
              <a:t>BDM Capstone Project</a:t>
            </a:r>
            <a:br>
              <a:rPr lang="en-US" sz="5000" dirty="0">
                <a:solidFill>
                  <a:schemeClr val="bg1"/>
                </a:solidFill>
              </a:rPr>
            </a:b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1757988" y="4122254"/>
            <a:ext cx="8673484" cy="1028312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/>
          <a:p>
            <a:r>
              <a:rPr lang="en-US" sz="2500" b="1" i="1" spc="65" dirty="0">
                <a:solidFill>
                  <a:schemeClr val="accent1"/>
                </a:solidFill>
                <a:cs typeface="Arial"/>
              </a:rPr>
              <a:t>Inventory Analysis and Optimization for different Medicines from 4 different Manufacturers </a:t>
            </a:r>
          </a:p>
        </p:txBody>
      </p:sp>
      <p:sp>
        <p:nvSpPr>
          <p:cNvPr id="6" name="object 7" descr="Beige rectangl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4044000" y="3229869"/>
            <a:ext cx="4104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7293E-8925-4BBF-B6E7-863C9D68E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5390"/>
          </a:xfrm>
        </p:spPr>
        <p:txBody>
          <a:bodyPr/>
          <a:lstStyle/>
          <a:p>
            <a:r>
              <a:rPr lang="en-IN" dirty="0"/>
              <a:t>Results and Findings </a:t>
            </a:r>
            <a:r>
              <a:rPr lang="en-IN" dirty="0" err="1"/>
              <a:t>Contd</a:t>
            </a:r>
            <a:r>
              <a:rPr lang="en-IN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10606D-EFEF-497E-B36D-169F9FA39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10</a:t>
            </a:fld>
            <a:endParaRPr lang="en-US" noProof="0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1243B14-9703-4BE2-A954-B8A4DA7300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7481902"/>
              </p:ext>
            </p:extLst>
          </p:nvPr>
        </p:nvGraphicFramePr>
        <p:xfrm>
          <a:off x="1717089" y="1120516"/>
          <a:ext cx="8495930" cy="43976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38645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B371-F992-4547-B936-23F16F44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444" y="417362"/>
            <a:ext cx="3932237" cy="1302111"/>
          </a:xfrm>
        </p:spPr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07B54-E3ED-4BBF-91BB-9F611C440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ltGray">
          <a:xfrm>
            <a:off x="5911820" y="193756"/>
            <a:ext cx="5851094" cy="1207549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Sales Contribution</a:t>
            </a:r>
          </a:p>
          <a:p>
            <a:pPr marR="417195" algn="just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It is recommended the owner to concentrate more on promoting and maximizing the sales of their highest-valued products, while considering the discontinuation of low-valued products.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89DD8-AB5B-4556-B381-45F1AC0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11</a:t>
            </a:fld>
            <a:endParaRPr lang="en-US" dirty="0"/>
          </a:p>
        </p:txBody>
      </p:sp>
      <p:pic>
        <p:nvPicPr>
          <p:cNvPr id="7" name="Picture Placeholder 6" descr="Two men look at laptop">
            <a:extLst>
              <a:ext uri="{FF2B5EF4-FFF2-40B4-BE49-F238E27FC236}">
                <a16:creationId xmlns:a16="http://schemas.microsoft.com/office/drawing/2014/main" id="{2CD8DFC9-E679-43B6-94BA-67756E397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768296"/>
            <a:ext cx="5299906" cy="2821683"/>
          </a:xfrm>
        </p:spPr>
      </p:pic>
      <p:pic>
        <p:nvPicPr>
          <p:cNvPr id="15" name="Picture Placeholder 14" descr="Check icon">
            <a:extLst>
              <a:ext uri="{FF2B5EF4-FFF2-40B4-BE49-F238E27FC236}">
                <a16:creationId xmlns:a16="http://schemas.microsoft.com/office/drawing/2014/main" id="{2BB6FD49-92B0-4DC9-AC1D-17947DECCCB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5335819" y="129362"/>
            <a:ext cx="576000" cy="576000"/>
          </a:xfrm>
        </p:spPr>
      </p:pic>
      <p:pic>
        <p:nvPicPr>
          <p:cNvPr id="17" name="Picture Placeholder 16" descr="Check icon">
            <a:extLst>
              <a:ext uri="{FF2B5EF4-FFF2-40B4-BE49-F238E27FC236}">
                <a16:creationId xmlns:a16="http://schemas.microsoft.com/office/drawing/2014/main" id="{B35AF671-FB05-4C5C-AD79-E7C03FDFC8C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5335819" y="1358462"/>
            <a:ext cx="576000" cy="576001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1D93562-F631-4ADB-AB50-4D5ECF40F8A1}"/>
              </a:ext>
            </a:extLst>
          </p:cNvPr>
          <p:cNvSpPr>
            <a:spLocks noGrp="1"/>
          </p:cNvSpPr>
          <p:nvPr>
            <p:ph type="body" sz="half" idx="23"/>
          </p:nvPr>
        </p:nvSpPr>
        <p:spPr bwMode="ltGray">
          <a:xfrm>
            <a:off x="5911819" y="1358462"/>
            <a:ext cx="6089042" cy="1474077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Monthly Inventory Trend</a:t>
            </a:r>
          </a:p>
          <a:p>
            <a:pPr marR="417195" algn="just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It is recommended for the distributor that there is some seasonal trend observed in March because highest sales percentage is observed in Mar among 4 months among all manufacturers. So, give special attention to the sales that happen during March.</a:t>
            </a:r>
          </a:p>
        </p:txBody>
      </p:sp>
      <p:pic>
        <p:nvPicPr>
          <p:cNvPr id="19" name="Picture Placeholder 18" descr="Check icon">
            <a:extLst>
              <a:ext uri="{FF2B5EF4-FFF2-40B4-BE49-F238E27FC236}">
                <a16:creationId xmlns:a16="http://schemas.microsoft.com/office/drawing/2014/main" id="{D0EA9FF8-E112-4BA0-B552-7EC47F10324A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5327578" y="2768144"/>
            <a:ext cx="576000" cy="576001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254C44F-43DD-4310-BB15-9C29C646DB24}"/>
              </a:ext>
            </a:extLst>
          </p:cNvPr>
          <p:cNvSpPr>
            <a:spLocks noGrp="1"/>
          </p:cNvSpPr>
          <p:nvPr>
            <p:ph type="body" sz="half" idx="25"/>
          </p:nvPr>
        </p:nvSpPr>
        <p:spPr bwMode="ltGray">
          <a:xfrm>
            <a:off x="5986636" y="4014894"/>
            <a:ext cx="5839323" cy="248462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Manufacturer Comparison</a:t>
            </a:r>
          </a:p>
          <a:p>
            <a:pPr marL="285750" marR="417195" indent="-285750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EMCURE – has consistently high sales and market share</a:t>
            </a:r>
          </a:p>
          <a:p>
            <a:pPr marL="285750" marR="417195" indent="-285750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ETHNOR – lower total opening value and relatively slower pace compared to other manufacturers</a:t>
            </a:r>
          </a:p>
          <a:p>
            <a:pPr marL="285750" marR="417195" indent="-285750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MICROLABS – has stable closing value and comparable market position</a:t>
            </a:r>
          </a:p>
          <a:p>
            <a:pPr marL="285750" marR="417195" indent="-285750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ALIDAC – Smaller market share and fluctuations in tot sales value</a:t>
            </a:r>
          </a:p>
          <a:p>
            <a:pPr marL="285750" marR="417195" indent="-285750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endParaRPr lang="en-US" sz="15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8" name="object 13" descr="Beige rectangle">
            <a:extLst>
              <a:ext uri="{FF2B5EF4-FFF2-40B4-BE49-F238E27FC236}">
                <a16:creationId xmlns:a16="http://schemas.microsoft.com/office/drawing/2014/main" id="{DFB86A96-0959-48CB-911E-06E243290C23}"/>
              </a:ext>
            </a:extLst>
          </p:cNvPr>
          <p:cNvSpPr/>
          <p:nvPr/>
        </p:nvSpPr>
        <p:spPr>
          <a:xfrm>
            <a:off x="919594" y="1786728"/>
            <a:ext cx="3096000" cy="0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12" name="Picture Placeholder 18" descr="Check icon">
            <a:extLst>
              <a:ext uri="{FF2B5EF4-FFF2-40B4-BE49-F238E27FC236}">
                <a16:creationId xmlns:a16="http://schemas.microsoft.com/office/drawing/2014/main" id="{63EAE98B-14CC-4745-AE45-7CF5C70F7E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5355271" y="3950187"/>
            <a:ext cx="576000" cy="576001"/>
          </a:xfrm>
          <a:prstGeom prst="rect">
            <a:avLst/>
          </a:prstGeom>
        </p:spPr>
      </p:pic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4D4EE1A7-435C-4ECC-828F-1F20985FB8A8}"/>
              </a:ext>
            </a:extLst>
          </p:cNvPr>
          <p:cNvSpPr txBox="1">
            <a:spLocks/>
          </p:cNvSpPr>
          <p:nvPr/>
        </p:nvSpPr>
        <p:spPr bwMode="ltGray">
          <a:xfrm>
            <a:off x="5911819" y="2835882"/>
            <a:ext cx="5851094" cy="110027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Inventory Optimization</a:t>
            </a:r>
          </a:p>
          <a:p>
            <a:pPr marR="417195" algn="just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1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It is recommended to the distributor to carefully address the stockout issues by ensuring adequate stock availability and consider adjusting inventory levels to meet the demand for products.</a:t>
            </a:r>
          </a:p>
        </p:txBody>
      </p:sp>
    </p:spTree>
    <p:extLst>
      <p:ext uri="{BB962C8B-B14F-4D97-AF65-F5344CB8AC3E}">
        <p14:creationId xmlns:p14="http://schemas.microsoft.com/office/powerpoint/2010/main" val="3013812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12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1554E6-FFC7-4D10-8E15-D72915B89452}"/>
              </a:ext>
            </a:extLst>
          </p:cNvPr>
          <p:cNvSpPr/>
          <p:nvPr/>
        </p:nvSpPr>
        <p:spPr>
          <a:xfrm>
            <a:off x="4317577" y="2898343"/>
            <a:ext cx="3024187" cy="647700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1055"/>
              </a:spcBef>
            </a:pPr>
            <a:r>
              <a:rPr lang="en-US" sz="3000" dirty="0">
                <a:solidFill>
                  <a:schemeClr val="tx2"/>
                </a:solidFill>
                <a:latin typeface="+mj-lt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65125"/>
            <a:ext cx="10531642" cy="815605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49BE97A-5E1C-40BB-894F-6AF22EE3D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158" y="1491449"/>
            <a:ext cx="10531642" cy="4685514"/>
          </a:xfrm>
        </p:spPr>
        <p:txBody>
          <a:bodyPr/>
          <a:lstStyle/>
          <a:p>
            <a:pPr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/>
              <a:t>This project is done as part of Business Data Management course which is studied in Diploma level of IITM BS degree in Data Science and applications.</a:t>
            </a:r>
          </a:p>
          <a:p>
            <a:pPr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/>
              <a:t>The project mainly focuses on a Medical Agency named “Ramesh Medical Agency” located at Anantapur, Andhra Pradesh. The business is B2B deals in the segment of wholesale pharmaceutical distribution.</a:t>
            </a:r>
          </a:p>
          <a:p>
            <a:pPr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/>
              <a:t> Sri Ramesh Medicals is one of the leading businesses in the category of chemists in Anantapur.</a:t>
            </a:r>
          </a:p>
          <a:p>
            <a:pPr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/>
              <a:t> It is also known for Paracetamol Tablet dealers, Cough Syrup dealers, Pharmaceutical Tablet dealers.</a:t>
            </a:r>
          </a:p>
          <a:p>
            <a:pPr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/>
              <a:t> This well-known establishment acts as one-stop destination servicing various medical shops both local and from other parts of Anantapur.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88242" y="3217631"/>
            <a:ext cx="5181600" cy="1603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E2A0F-8EDB-45C3-A609-0957913E7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Pictures of Organization and founder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0F00D-1115-4DFB-AEC3-DB8FB6549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BF58A-49BC-4C14-A37C-C5BF2D767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3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38CA02-1F8B-4AF9-9214-77BECE9AC746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8"/>
          <a:stretch/>
        </p:blipFill>
        <p:spPr bwMode="auto">
          <a:xfrm>
            <a:off x="964706" y="1825625"/>
            <a:ext cx="5257800" cy="34956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97366F-4C08-4896-A2DF-BA59C137E23E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84524" y="1825625"/>
            <a:ext cx="4759356" cy="34956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0101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C771D-C096-489D-8772-3664B8773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B739D-25CA-42DB-8D8F-8B636A8D7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en-IN" dirty="0"/>
              <a:t>I have collected the data of different medicines from 4 different manufacturers (</a:t>
            </a:r>
            <a:r>
              <a:rPr lang="en-IN" dirty="0" err="1"/>
              <a:t>Ethnor</a:t>
            </a:r>
            <a:r>
              <a:rPr lang="en-IN" dirty="0"/>
              <a:t>, Emcure, </a:t>
            </a:r>
            <a:r>
              <a:rPr lang="en-IN" dirty="0" err="1"/>
              <a:t>Alidac</a:t>
            </a:r>
            <a:r>
              <a:rPr lang="en-IN" dirty="0"/>
              <a:t>, </a:t>
            </a:r>
            <a:r>
              <a:rPr lang="en-IN" dirty="0" err="1"/>
              <a:t>MicroLabs</a:t>
            </a:r>
            <a:r>
              <a:rPr lang="en-IN" dirty="0"/>
              <a:t>) across 4 months (Jan, Feb, Mar, Apr). So the data is spread across 16 spreadsheets.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en-US" dirty="0"/>
              <a:t> This is just a snap of the January data of manufacturer named “</a:t>
            </a:r>
            <a:r>
              <a:rPr lang="en-US" dirty="0" err="1"/>
              <a:t>Ethnor</a:t>
            </a:r>
            <a:r>
              <a:rPr lang="en-US" dirty="0"/>
              <a:t>”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en-US" dirty="0"/>
              <a:t>I have also collected total opening value (in Rs), total sales value (in Rs), total closing value (in Rs) of every month for all 4 manufacturers, which is mainly used for comparative analysis of manufacturers.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757F84-CC8B-46B7-B23C-1FBDFEA1D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4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5583A8-4663-4304-B982-81F232CA1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622" y="2873436"/>
            <a:ext cx="7437765" cy="225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178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FAF90-6A49-4989-98F6-8DAA9D0A1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Business Issues and my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0B797-7978-470C-A103-CCA889462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/>
              <a:t>The major business issues that the organization is facing are related to a very nominal profit due to a large number of inventory stocks. 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/>
              <a:t>The issues will be addressed by analyzing the data via different analytical approaches to obtain a fruitful outcome. 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dirty="0"/>
              <a:t>I have tried to implement the following things in my project: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 1. Sales Contribution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 2. Monthly Inventory Trend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 3. Percentage change in sales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 4. Inventory Optimization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 5. Manufacturers Sales Analysis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/>
              <a:t>        6. Manufacturer Comparison 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EB0BC-6B67-467F-9ABA-D9AFF1EB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9486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7293E-8925-4BBF-B6E7-863C9D68E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5390"/>
          </a:xfrm>
        </p:spPr>
        <p:txBody>
          <a:bodyPr/>
          <a:lstStyle/>
          <a:p>
            <a:r>
              <a:rPr lang="en-IN" dirty="0"/>
              <a:t>Results and Findings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10606D-EFEF-497E-B36D-169F9FA39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6</a:t>
            </a:fld>
            <a:endParaRPr lang="en-US" noProof="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448730F-6701-4E95-BF7B-8E5DB69AB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1650"/>
            <a:ext cx="10515600" cy="4845313"/>
          </a:xfrm>
        </p:spPr>
        <p:txBody>
          <a:bodyPr numCol="2"/>
          <a:lstStyle/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1. </a:t>
            </a:r>
            <a:r>
              <a:rPr lang="en-US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Percentage Sales Contribution</a:t>
            </a:r>
          </a:p>
          <a:p>
            <a:pPr algn="just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main purpose of drawing this graph is to explain what amount of percentage of sales that their products are contributing to their overall sales.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marR="160020" algn="just">
              <a:lnSpc>
                <a:spcPct val="2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IN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High Value Products</a:t>
            </a:r>
            <a:r>
              <a:rPr lang="en-IN" b="1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	</a:t>
            </a:r>
            <a:r>
              <a:rPr lang="en-IN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R-</a:t>
            </a:r>
            <a:r>
              <a:rPr lang="en-IN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Loc</a:t>
            </a:r>
            <a:r>
              <a:rPr lang="en-IN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D TAB</a:t>
            </a:r>
            <a:endParaRPr lang="en-IN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28600" marR="160020" algn="just">
              <a:lnSpc>
                <a:spcPct val="2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IN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Medium Value Products:</a:t>
            </a:r>
            <a:r>
              <a:rPr lang="en-IN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</a:t>
            </a:r>
            <a:r>
              <a:rPr lang="en-IN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Imol</a:t>
            </a:r>
            <a:r>
              <a:rPr lang="en-IN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SYP, </a:t>
            </a:r>
            <a:r>
              <a:rPr lang="en-IN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Imol</a:t>
            </a:r>
            <a:r>
              <a:rPr lang="en-IN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Plus TAB, </a:t>
            </a:r>
            <a:r>
              <a:rPr lang="en-IN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Etogesic</a:t>
            </a:r>
            <a:r>
              <a:rPr lang="en-IN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ER TAB, R-</a:t>
            </a:r>
            <a:r>
              <a:rPr lang="en-IN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Loc</a:t>
            </a:r>
            <a:r>
              <a:rPr lang="en-IN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INJ, </a:t>
            </a:r>
            <a:r>
              <a:rPr lang="en-IN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Thrombophob</a:t>
            </a:r>
            <a:r>
              <a:rPr lang="en-IN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OINT</a:t>
            </a:r>
            <a:endParaRPr lang="en-IN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28600" marR="160020" algn="just">
              <a:lnSpc>
                <a:spcPct val="2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IN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Low Value products:	</a:t>
            </a:r>
            <a:r>
              <a:rPr lang="en-IN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rest of the products</a:t>
            </a:r>
          </a:p>
          <a:p>
            <a:pPr marL="228600" marR="160020" algn="just">
              <a:lnSpc>
                <a:spcPct val="200000"/>
              </a:lnSpc>
              <a:spcBef>
                <a:spcPts val="500"/>
              </a:spcBef>
              <a:spcAft>
                <a:spcPts val="500"/>
              </a:spcAft>
            </a:pPr>
            <a:r>
              <a:rPr lang="en-IN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Similar charts are drawn for other 3 manufacturers.</a:t>
            </a:r>
            <a:endParaRPr lang="en-IN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47F825FA-4F2F-456B-A0A4-FA873B60E7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2544509"/>
              </p:ext>
            </p:extLst>
          </p:nvPr>
        </p:nvGraphicFramePr>
        <p:xfrm>
          <a:off x="6096000" y="1624647"/>
          <a:ext cx="5063490" cy="4048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25572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7293E-8925-4BBF-B6E7-863C9D68E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5390"/>
          </a:xfrm>
        </p:spPr>
        <p:txBody>
          <a:bodyPr/>
          <a:lstStyle/>
          <a:p>
            <a:r>
              <a:rPr lang="en-IN" dirty="0"/>
              <a:t>Results and Findings </a:t>
            </a:r>
            <a:r>
              <a:rPr lang="en-IN" dirty="0" err="1"/>
              <a:t>Contd</a:t>
            </a:r>
            <a:r>
              <a:rPr lang="en-IN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10606D-EFEF-497E-B36D-169F9FA39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7</a:t>
            </a:fld>
            <a:endParaRPr lang="en-US" noProof="0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D5AF2DE-9C87-40F2-8875-E186511377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7443218"/>
              </p:ext>
            </p:extLst>
          </p:nvPr>
        </p:nvGraphicFramePr>
        <p:xfrm>
          <a:off x="6096000" y="1253940"/>
          <a:ext cx="4010900" cy="24125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D3BA631D-9B49-461D-88AC-32E408CD09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225405"/>
              </p:ext>
            </p:extLst>
          </p:nvPr>
        </p:nvGraphicFramePr>
        <p:xfrm>
          <a:off x="838200" y="1253940"/>
          <a:ext cx="4328604" cy="25457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890BA5E9-1AA1-468F-85BA-72F41BCCE4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1652929"/>
              </p:ext>
            </p:extLst>
          </p:nvPr>
        </p:nvGraphicFramePr>
        <p:xfrm>
          <a:off x="838200" y="3799643"/>
          <a:ext cx="4121150" cy="2784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76FB1367-B782-44F6-8BB9-674AFA3528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1881113"/>
              </p:ext>
            </p:extLst>
          </p:nvPr>
        </p:nvGraphicFramePr>
        <p:xfrm>
          <a:off x="6096000" y="3799643"/>
          <a:ext cx="4425950" cy="30613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205357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7293E-8925-4BBF-B6E7-863C9D68E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5390"/>
          </a:xfrm>
        </p:spPr>
        <p:txBody>
          <a:bodyPr/>
          <a:lstStyle/>
          <a:p>
            <a:r>
              <a:rPr lang="en-IN" dirty="0"/>
              <a:t>Results and Findings </a:t>
            </a:r>
            <a:r>
              <a:rPr lang="en-IN" dirty="0" err="1"/>
              <a:t>Contd</a:t>
            </a:r>
            <a:r>
              <a:rPr lang="en-IN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10606D-EFEF-497E-B36D-169F9FA39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8</a:t>
            </a:fld>
            <a:endParaRPr lang="en-US" noProof="0" dirty="0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668F267B-BFD5-4C00-A4E2-10EB98A8A0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9259222"/>
              </p:ext>
            </p:extLst>
          </p:nvPr>
        </p:nvGraphicFramePr>
        <p:xfrm>
          <a:off x="2041864" y="1449246"/>
          <a:ext cx="7918881" cy="46408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0587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7293E-8925-4BBF-B6E7-863C9D68E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5390"/>
          </a:xfrm>
        </p:spPr>
        <p:txBody>
          <a:bodyPr/>
          <a:lstStyle/>
          <a:p>
            <a:r>
              <a:rPr lang="en-IN" dirty="0"/>
              <a:t>Results and Findings </a:t>
            </a:r>
            <a:r>
              <a:rPr lang="en-IN" dirty="0" err="1"/>
              <a:t>Contd</a:t>
            </a:r>
            <a:r>
              <a:rPr lang="en-IN" dirty="0"/>
              <a:t>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10606D-EFEF-497E-B36D-169F9FA39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9</a:t>
            </a:fld>
            <a:endParaRPr lang="en-US" noProof="0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1986597-EDB3-43B4-B612-5EBBCEFF15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1834942"/>
              </p:ext>
            </p:extLst>
          </p:nvPr>
        </p:nvGraphicFramePr>
        <p:xfrm>
          <a:off x="838200" y="1120776"/>
          <a:ext cx="4621567" cy="26256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44DE45E-E7B9-42C0-8A43-849BE4F1D6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7803748"/>
              </p:ext>
            </p:extLst>
          </p:nvPr>
        </p:nvGraphicFramePr>
        <p:xfrm>
          <a:off x="6120783" y="112051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71D934CA-9853-42A7-8506-6C4F9F6F30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9213770"/>
              </p:ext>
            </p:extLst>
          </p:nvPr>
        </p:nvGraphicFramePr>
        <p:xfrm>
          <a:off x="838200" y="3863716"/>
          <a:ext cx="4737100" cy="2305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E814A25A-2156-4A19-83D1-2D0E143216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3953217"/>
              </p:ext>
            </p:extLst>
          </p:nvPr>
        </p:nvGraphicFramePr>
        <p:xfrm>
          <a:off x="6196983" y="3746378"/>
          <a:ext cx="4495800" cy="2673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03617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23188392_Professional services pitch deck_SL_V1.potx" id="{A16A60D7-542B-43C6-BB27-7BA8168B4019}" vid="{8C6CFC53-4DED-4518-8264-5814B6A371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Professional services pitch deck</Template>
  <TotalTime>316</TotalTime>
  <Words>667</Words>
  <Application>Microsoft Office PowerPoint</Application>
  <PresentationFormat>Widescreen</PresentationFormat>
  <Paragraphs>83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</vt:lpstr>
      <vt:lpstr>Calibri</vt:lpstr>
      <vt:lpstr>Gill Sans MT</vt:lpstr>
      <vt:lpstr>Wingdings</vt:lpstr>
      <vt:lpstr>Office Theme</vt:lpstr>
      <vt:lpstr>BDM Capstone Project </vt:lpstr>
      <vt:lpstr>Introduction</vt:lpstr>
      <vt:lpstr>Pictures of Organization and founder</vt:lpstr>
      <vt:lpstr>Data</vt:lpstr>
      <vt:lpstr>Business Issues and my approaches</vt:lpstr>
      <vt:lpstr>Results and Findings</vt:lpstr>
      <vt:lpstr>Results and Findings Contd…</vt:lpstr>
      <vt:lpstr>Results and Findings Contd…</vt:lpstr>
      <vt:lpstr>Results and Findings Contd…</vt:lpstr>
      <vt:lpstr>Results and Findings Contd…</vt:lpstr>
      <vt:lpstr>Recommendations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BDM Capstone Project</dc:title>
  <dc:creator>welcome</dc:creator>
  <cp:lastModifiedBy>welcome</cp:lastModifiedBy>
  <cp:revision>18</cp:revision>
  <dcterms:created xsi:type="dcterms:W3CDTF">2023-06-27T06:29:58Z</dcterms:created>
  <dcterms:modified xsi:type="dcterms:W3CDTF">2023-06-27T11:46:28Z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